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>
              <a:defRPr sz="7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b="0"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sz="8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11794506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553864" y="1463039"/>
            <a:ext cx="11895379" cy="650026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553864" y="2763518"/>
            <a:ext cx="11895379" cy="2133919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624794" indent="-6247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6247" indent="-62587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21790" indent="-766127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9490" indent="-730602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5457" indent="-710494" defTabSz="1300480">
              <a:lnSpc>
                <a:spcPct val="90000"/>
              </a:lnSpc>
              <a:spcBef>
                <a:spcPts val="1400"/>
              </a:spcBef>
              <a:buSzPct val="100000"/>
              <a:buBlip>
                <a:blip r:embed="rId2"/>
              </a:buBlip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0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</a:t>
            </a:r>
          </a:p>
        </p:txBody>
      </p:sp>
      <p:sp>
        <p:nvSpPr>
          <p:cNvPr id="21" name="Shape 21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mailto:matt@milkcan.io?subject=" TargetMode="External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hyperlink" Target="http://bit.ly/1H7lD3b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://www.sitepoint.com/10-reasons-use-angularjs/" TargetMode="External"/><Relationship Id="rId7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hyperlink" Target="http://blog.ionic.io/announcing-ionic-2-0-alpha/" TargetMode="External"/><Relationship Id="rId5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hyperlink" Target="http://www.skylinetechnologies.com/" TargetMode="External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hyperlink" Target="https://creator.ionic.io/app/login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.jpeg"/><Relationship Id="rId5" Type="http://schemas.openxmlformats.org/officeDocument/2006/relationships/image" Target="../media/image44.png"/><Relationship Id="rId6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http://ionicframework.com/getting-started/" TargetMode="External"/><Relationship Id="rId4" Type="http://schemas.openxmlformats.org/officeDocument/2006/relationships/hyperlink" Target="http://ionicframework.com/docs/" TargetMode="External"/><Relationship Id="rId5" Type="http://schemas.openxmlformats.org/officeDocument/2006/relationships/hyperlink" Target="http://forum.ionicframework.com/" TargetMode="External"/><Relationship Id="rId6" Type="http://schemas.openxmlformats.org/officeDocument/2006/relationships/hyperlink" Target="https://ionic-worldwide.slack.com" TargetMode="External"/><Relationship Id="rId7" Type="http://schemas.openxmlformats.org/officeDocument/2006/relationships/hyperlink" Target="http://meetup.com/Ionic-Madison/" TargetMode="External"/><Relationship Id="rId8" Type="http://schemas.openxmlformats.org/officeDocument/2006/relationships/hyperlink" Target="http://github.com/driftyco/ionic" TargetMode="External"/><Relationship Id="rId9" Type="http://schemas.openxmlformats.org/officeDocument/2006/relationships/image" Target="../media/image2.tif"/><Relationship Id="rId10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3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1.png"/><Relationship Id="rId4" Type="http://schemas.openxmlformats.org/officeDocument/2006/relationships/hyperlink" Target="https://github.com/milkcan/2015-MKE-CODECAMP" TargetMode="External"/><Relationship Id="rId5" Type="http://schemas.openxmlformats.org/officeDocument/2006/relationships/hyperlink" Target="mailto:matt@milkcan.io" TargetMode="External"/><Relationship Id="rId6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alanis-morissette-guardian-2012-hd_2.jpg"/>
          <p:cNvPicPr>
            <a:picLocks noChangeAspect="1"/>
          </p:cNvPicPr>
          <p:nvPr/>
        </p:nvPicPr>
        <p:blipFill>
          <a:blip r:embed="rId2">
            <a:extLst/>
          </a:blip>
          <a:srcRect l="700" t="2561" r="701" b="6759"/>
          <a:stretch>
            <a:fillRect/>
          </a:stretch>
        </p:blipFill>
        <p:spPr>
          <a:xfrm>
            <a:off x="821606" y="690522"/>
            <a:ext cx="11202988" cy="579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1" y="0"/>
                </a:moveTo>
                <a:cubicBezTo>
                  <a:pt x="143" y="0"/>
                  <a:pt x="0" y="277"/>
                  <a:pt x="0" y="620"/>
                </a:cubicBezTo>
                <a:lnTo>
                  <a:pt x="0" y="20979"/>
                </a:lnTo>
                <a:cubicBezTo>
                  <a:pt x="0" y="21321"/>
                  <a:pt x="143" y="21600"/>
                  <a:pt x="321" y="21600"/>
                </a:cubicBezTo>
                <a:lnTo>
                  <a:pt x="21279" y="21600"/>
                </a:lnTo>
                <a:cubicBezTo>
                  <a:pt x="21457" y="21600"/>
                  <a:pt x="21600" y="21321"/>
                  <a:pt x="21600" y="20979"/>
                </a:cubicBezTo>
                <a:lnTo>
                  <a:pt x="21600" y="620"/>
                </a:lnTo>
                <a:cubicBezTo>
                  <a:pt x="21600" y="277"/>
                  <a:pt x="21457" y="0"/>
                  <a:pt x="21279" y="0"/>
                </a:cubicBezTo>
                <a:lnTo>
                  <a:pt x="321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7" name="Shape 157"/>
          <p:cNvSpPr/>
          <p:nvPr>
            <p:ph type="ctrTitle"/>
          </p:nvPr>
        </p:nvSpPr>
        <p:spPr>
          <a:xfrm>
            <a:off x="797321" y="6666785"/>
            <a:ext cx="7800579" cy="116911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/>
            <a:r>
              <a:t>Isn’t It Ionic?</a:t>
            </a:r>
          </a:p>
        </p:txBody>
      </p:sp>
      <p:sp>
        <p:nvSpPr>
          <p:cNvPr id="158" name="Shape 158"/>
          <p:cNvSpPr/>
          <p:nvPr>
            <p:ph type="subTitle" sz="quarter" idx="1"/>
          </p:nvPr>
        </p:nvSpPr>
        <p:spPr>
          <a:xfrm>
            <a:off x="797321" y="8547100"/>
            <a:ext cx="9269371" cy="52951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>
              <a:defRPr sz="2500">
                <a:solidFill>
                  <a:srgbClr val="F4E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Matthew Ridley | @matt_ridley | </a:t>
            </a:r>
            <a:r>
              <a:rPr u="sng">
                <a:hlinkClick r:id="rId3" invalidUrl="" action="" tgtFrame="" tooltip="" history="1" highlightClick="0" endSnd="0"/>
              </a:rPr>
              <a:t>matt@milkcan.io</a:t>
            </a:r>
          </a:p>
        </p:txBody>
      </p:sp>
      <p:pic>
        <p:nvPicPr>
          <p:cNvPr id="15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357" y="8301561"/>
            <a:ext cx="1709881" cy="17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97321" y="7658100"/>
            <a:ext cx="11798053" cy="529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2800">
                <a:solidFill>
                  <a:srgbClr val="4DC3F0"/>
                </a:solidFill>
              </a:defRPr>
            </a:lvl1pPr>
          </a:lstStyle>
          <a:p>
            <a:pPr/>
            <a:r>
              <a:t>Building hybrid mobile applications faster with the Ionic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237" name="Shape 23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3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789" y="2319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3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789" y="3716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789" y="5113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2789" y="6510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24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12789" y="7907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3" name="Shape 243"/>
          <p:cNvSpPr/>
          <p:nvPr/>
        </p:nvSpPr>
        <p:spPr>
          <a:xfrm rot="16200000">
            <a:off x="6223669" y="3286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4" name="Shape 244"/>
          <p:cNvSpPr/>
          <p:nvPr/>
        </p:nvSpPr>
        <p:spPr>
          <a:xfrm rot="16200000">
            <a:off x="6223669" y="4683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5" name="Shape 245"/>
          <p:cNvSpPr/>
          <p:nvPr/>
        </p:nvSpPr>
        <p:spPr>
          <a:xfrm rot="16200000">
            <a:off x="6223669" y="6080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6" name="Shape 246"/>
          <p:cNvSpPr/>
          <p:nvPr/>
        </p:nvSpPr>
        <p:spPr>
          <a:xfrm rot="16200000">
            <a:off x="6223669" y="7477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7" name="Shape 24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48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Use What You Know</a:t>
            </a:r>
          </a:p>
        </p:txBody>
      </p:sp>
      <p:sp>
        <p:nvSpPr>
          <p:cNvPr id="251" name="Shape 251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20+ Years of Tools and Technology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Your favorite IDE, text editor and debugger tools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Share code with your website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Allows web-heavy development group resources to be used on mobile work</a:t>
            </a:r>
          </a:p>
        </p:txBody>
      </p:sp>
      <p:pic>
        <p:nvPicPr>
          <p:cNvPr id="252" name="htmlcssjs-bad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4833" y="2798459"/>
            <a:ext cx="7094067" cy="415668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53" name="Shape 25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54" name="Shape 25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5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AngularJS!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Most popular JS framework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MVC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Unit Testing Ready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And More…</a:t>
            </a:r>
          </a:p>
        </p:txBody>
      </p:sp>
      <p:pic>
        <p:nvPicPr>
          <p:cNvPr id="259" name="AngularJS-la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9450" y="3001714"/>
            <a:ext cx="4864100" cy="1371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0" name="Shape 260"/>
          <p:cNvSpPr/>
          <p:nvPr/>
        </p:nvSpPr>
        <p:spPr>
          <a:xfrm>
            <a:off x="5356936" y="8925668"/>
            <a:ext cx="229092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http://bit.ly/1H7lD3b</a:t>
            </a:r>
          </a:p>
        </p:txBody>
      </p:sp>
      <p:pic>
        <p:nvPicPr>
          <p:cNvPr id="261" name="Screen Shot 2015-07-30 at 1.59.1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9470" y="5156160"/>
            <a:ext cx="8265860" cy="3477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2" name="Shape 262"/>
          <p:cNvSpPr/>
          <p:nvPr/>
        </p:nvSpPr>
        <p:spPr>
          <a:xfrm>
            <a:off x="1239983" y="4400744"/>
            <a:ext cx="52708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8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http://www.sitepoint.com/10-reasons-use-angularjs/</a:t>
            </a:r>
          </a:p>
        </p:txBody>
      </p:sp>
      <p:sp>
        <p:nvSpPr>
          <p:cNvPr id="263" name="Shape 26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64" name="Shape 26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65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onic-angular-v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766" y="4255904"/>
            <a:ext cx="8042567" cy="4607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8" name="Shape 268"/>
          <p:cNvSpPr/>
          <p:nvPr>
            <p:ph type="title"/>
          </p:nvPr>
        </p:nvSpPr>
        <p:spPr>
          <a:xfrm>
            <a:off x="464839" y="254000"/>
            <a:ext cx="12090947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What About AngularJS 2.0???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xfrm>
            <a:off x="787400" y="2069851"/>
            <a:ext cx="11141869" cy="189395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v2.0 and Angular v2.0 will release the same day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Ionic Team is less than 6 hours behind Angular team releases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Public Alpha released Monday (October 19):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http://blog.ionic.io/announcing-ionic-2-0-alpha/</a:t>
            </a:r>
          </a:p>
        </p:txBody>
      </p:sp>
      <p:sp>
        <p:nvSpPr>
          <p:cNvPr id="270" name="Shape 27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1" name="Shape 271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72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SASS!!! (or SASS???)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Power Your CSS with Sass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Still can use Less or plain CSS3 if you want.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800"/>
            </a:pPr>
            <a:r>
              <a:t>Next version of Bootstrap will be in Sass</a:t>
            </a:r>
          </a:p>
        </p:txBody>
      </p:sp>
      <p:pic>
        <p:nvPicPr>
          <p:cNvPr id="276" name="sa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506" y="3224758"/>
            <a:ext cx="5758627" cy="4341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77" name="Shape 27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8" name="Shape 27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7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hone with Ion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16" y="959693"/>
            <a:ext cx="5231230" cy="56775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2" name="Shape 282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In Action</a:t>
            </a:r>
          </a:p>
        </p:txBody>
      </p:sp>
      <p:sp>
        <p:nvSpPr>
          <p:cNvPr id="283" name="Shape 28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84" name="Shape 284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(What’s In The Box?)</a:t>
            </a:r>
          </a:p>
        </p:txBody>
      </p:sp>
      <p:sp>
        <p:nvSpPr>
          <p:cNvPr id="285" name="Shape 285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8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onic St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676" y="2385824"/>
            <a:ext cx="10543448" cy="3164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Start</a:t>
            </a:r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xfrm>
            <a:off x="914400" y="66976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Start your application with a blank slide, or fully functional navigation.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Find more templates on GitHub. Good resource:</a:t>
            </a:r>
          </a:p>
        </p:txBody>
      </p:sp>
      <p:sp>
        <p:nvSpPr>
          <p:cNvPr id="291" name="Shape 29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92" name="Shape 292"/>
          <p:cNvSpPr/>
          <p:nvPr/>
        </p:nvSpPr>
        <p:spPr>
          <a:xfrm>
            <a:off x="1566862" y="52250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blank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tabs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start myApp sidemenu</a:t>
            </a:r>
          </a:p>
        </p:txBody>
      </p:sp>
      <p:sp>
        <p:nvSpPr>
          <p:cNvPr id="293" name="Shape 293"/>
          <p:cNvSpPr/>
          <p:nvPr/>
        </p:nvSpPr>
        <p:spPr>
          <a:xfrm>
            <a:off x="2004466" y="7728230"/>
            <a:ext cx="8995868" cy="6471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http://ionicframework.com/docs/cli/start.html</a:t>
            </a:r>
          </a:p>
        </p:txBody>
      </p:sp>
      <p:sp>
        <p:nvSpPr>
          <p:cNvPr id="294" name="Shape 29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9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la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793" y="1096292"/>
            <a:ext cx="7582885" cy="636962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98" name="ionic 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8" y="2976809"/>
            <a:ext cx="5223075" cy="2238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Lab</a:t>
            </a:r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xfrm>
            <a:off x="914400" y="7866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4"/>
              </a:buBlip>
              <a:defRPr sz="2600"/>
            </a:lvl1pPr>
          </a:lstStyle>
          <a:p>
            <a:pPr/>
            <a:r>
              <a:t>View your changes instantly with both Android and iOS views.</a:t>
            </a:r>
          </a:p>
        </p:txBody>
      </p:sp>
      <p:sp>
        <p:nvSpPr>
          <p:cNvPr id="301" name="Shape 3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1566862" y="7345926"/>
            <a:ext cx="9871075" cy="373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effectLst/>
              </a:defRPr>
            </a:pPr>
            <a:r>
              <a:t>$ ionic serve --lab</a:t>
            </a:r>
          </a:p>
        </p:txBody>
      </p:sp>
      <p:sp>
        <p:nvSpPr>
          <p:cNvPr id="303" name="Shape 303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04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42" y="2761317"/>
            <a:ext cx="10737116" cy="332747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LiveReload</a:t>
            </a:r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Run or Emulates on your device(s) with live updating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Great for testing</a:t>
            </a:r>
          </a:p>
        </p:txBody>
      </p:sp>
      <p:sp>
        <p:nvSpPr>
          <p:cNvPr id="309" name="Shape 30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10" name="Shape 310"/>
          <p:cNvSpPr/>
          <p:nvPr/>
        </p:nvSpPr>
        <p:spPr>
          <a:xfrm>
            <a:off x="1566862" y="5917176"/>
            <a:ext cx="9871075" cy="6910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emulate ios --livereload --consolelogs --serverlogs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run android -l -c -s</a:t>
            </a:r>
          </a:p>
        </p:txBody>
      </p:sp>
      <p:pic>
        <p:nvPicPr>
          <p:cNvPr id="3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000" y="863600"/>
            <a:ext cx="2032000" cy="1219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2" name="Shape 312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13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838" y="2364888"/>
            <a:ext cx="5217325" cy="59028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6" name="Shape 316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ViewApp</a:t>
            </a:r>
          </a:p>
        </p:txBody>
      </p:sp>
      <p:sp>
        <p:nvSpPr>
          <p:cNvPr id="317" name="Shape 317"/>
          <p:cNvSpPr/>
          <p:nvPr>
            <p:ph type="body" sz="half" idx="1"/>
          </p:nvPr>
        </p:nvSpPr>
        <p:spPr>
          <a:xfrm>
            <a:off x="925289" y="2468562"/>
            <a:ext cx="5796559" cy="582568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Push app to user devices without waiting for the stores.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Allows testers to reset app data and exit the app whenever they need.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Only basic level of plugin support.</a:t>
            </a:r>
          </a:p>
        </p:txBody>
      </p:sp>
      <p:sp>
        <p:nvSpPr>
          <p:cNvPr id="318" name="Shape 3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19" name="Shape 31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2622087" y="2527892"/>
            <a:ext cx="7760626" cy="2983908"/>
          </a:xfrm>
          <a:prstGeom prst="rect">
            <a:avLst/>
          </a:prstGeom>
          <a:solidFill>
            <a:srgbClr val="FFFFFF"/>
          </a:solidFill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64" name="Shape 16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6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613237" y="5893099"/>
            <a:ext cx="5803726" cy="103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900" u="sng">
                <a:solidFill>
                  <a:srgbClr val="4DC3F0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effectLst/>
                <a:uFillTx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http://www.SkylineTechnologies.com</a:t>
            </a:r>
            <a:endParaRPr sz="3800"/>
          </a:p>
        </p:txBody>
      </p:sp>
      <p:sp>
        <p:nvSpPr>
          <p:cNvPr id="167" name="Shape 167"/>
          <p:cNvSpPr/>
          <p:nvPr/>
        </p:nvSpPr>
        <p:spPr>
          <a:xfrm>
            <a:off x="796015" y="7095633"/>
            <a:ext cx="11306224" cy="10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defRPr sz="35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</a:rPr>
              <a:t>Thank our Principal Sponsor by tweeting and following </a:t>
            </a:r>
            <a:r>
              <a:rPr>
                <a:solidFill>
                  <a:srgbClr val="4DC3F0"/>
                </a:solidFill>
              </a:rPr>
              <a:t>@SkylineTweets</a:t>
            </a:r>
          </a:p>
        </p:txBody>
      </p:sp>
      <p:pic>
        <p:nvPicPr>
          <p:cNvPr id="168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6621" y="2850123"/>
            <a:ext cx="6931558" cy="216033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4728108" y="1324408"/>
            <a:ext cx="3573984" cy="6430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sz="3600"/>
            </a:lvl1pPr>
          </a:lstStyle>
          <a:p>
            <a:pPr/>
            <a:r>
              <a:t>Principal Sponsor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892" y="2241550"/>
            <a:ext cx="6445237" cy="402827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Resources</a:t>
            </a:r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Create all of your icons and splash screens from single source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Splash Screen: 2208px x 2208px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600"/>
            </a:pPr>
            <a:r>
              <a:t>Icon: 192px x 192px</a:t>
            </a:r>
          </a:p>
        </p:txBody>
      </p:sp>
      <p:sp>
        <p:nvSpPr>
          <p:cNvPr id="325" name="Shape 3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26" name="Shape 326"/>
          <p:cNvSpPr/>
          <p:nvPr/>
        </p:nvSpPr>
        <p:spPr>
          <a:xfrm>
            <a:off x="1566862" y="6012426"/>
            <a:ext cx="9871075" cy="1008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--icon</a:t>
            </a:r>
          </a:p>
          <a:p>
            <a:pPr algn="l" defTabSz="457200">
              <a:defRPr sz="2100">
                <a:solidFill>
                  <a:srgbClr val="F8F8F8"/>
                </a:solidFill>
                <a:effectLst/>
                <a:latin typeface="Consolas"/>
                <a:ea typeface="Consolas"/>
                <a:cs typeface="Consolas"/>
                <a:sym typeface="Consolas"/>
              </a:defRPr>
            </a:pPr>
            <a:r>
              <a:t>$ ionic resources --splash</a:t>
            </a:r>
          </a:p>
        </p:txBody>
      </p:sp>
      <p:sp>
        <p:nvSpPr>
          <p:cNvPr id="327" name="Shape 32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2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on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338" y="883279"/>
            <a:ext cx="6064071" cy="798704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Ionicons</a:t>
            </a:r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xfrm>
            <a:off x="527248" y="2913062"/>
            <a:ext cx="4957565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3"/>
              </a:buBlip>
              <a:defRPr sz="2600"/>
            </a:lvl1pPr>
          </a:lstStyle>
          <a:p>
            <a:pPr/>
            <a:r>
              <a:t>700+ Font Icons for mobile that are all 100% Free and Open Source. MIT Licensed.</a:t>
            </a:r>
          </a:p>
        </p:txBody>
      </p:sp>
      <p:sp>
        <p:nvSpPr>
          <p:cNvPr id="333" name="Shape 33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34" name="Shape 33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3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1696169" y="2403797"/>
            <a:ext cx="3263653" cy="32636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8" name="Shape 3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39" name="Shape 339"/>
          <p:cNvSpPr/>
          <p:nvPr>
            <p:ph type="title" idx="4294967295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Creator</a:t>
            </a:r>
          </a:p>
        </p:txBody>
      </p:sp>
      <p:sp>
        <p:nvSpPr>
          <p:cNvPr id="340" name="Shape 340"/>
          <p:cNvSpPr/>
          <p:nvPr>
            <p:ph type="body" sz="quarter" idx="4294967295"/>
          </p:nvPr>
        </p:nvSpPr>
        <p:spPr>
          <a:xfrm>
            <a:off x="747489" y="5984775"/>
            <a:ext cx="5796559" cy="2309467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Recently Updated to Version 1.1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GUI Interface for Creating App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Easy to Share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Exports Production Ready Code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https://creator.ionic.io/app/login</a:t>
            </a:r>
          </a:p>
        </p:txBody>
      </p:sp>
      <p:pic>
        <p:nvPicPr>
          <p:cNvPr id="341" name="creator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595" y="2613223"/>
            <a:ext cx="2844801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creator-head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5366" y="1580062"/>
            <a:ext cx="6328411" cy="268505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43" name="view-ap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5366" y="4885845"/>
            <a:ext cx="6328411" cy="326365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44" name="Shape 34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45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All The Time….</a:t>
            </a:r>
          </a:p>
        </p:txBody>
      </p:sp>
      <p:sp>
        <p:nvSpPr>
          <p:cNvPr id="348" name="Shape 34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49" name="analytics-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75" y="2064419"/>
            <a:ext cx="6198651" cy="276282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0" name="ionic-deplo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555" y="2064589"/>
            <a:ext cx="6197889" cy="27624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1" name="push-head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3765" y="5270507"/>
            <a:ext cx="5400992" cy="3394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2" name="Screen Shot 2015-10-20 at 9.54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4704" y="5900243"/>
            <a:ext cx="5400992" cy="14912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53" name="Shape 353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54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More Ionic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xfrm>
            <a:off x="925289" y="2178992"/>
            <a:ext cx="11430001" cy="6168728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Getting Started Guide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3" invalidUrl="" action="" tgtFrame="" tooltip="" history="1" highlightClick="0" endSnd="0"/>
              </a:rPr>
              <a:t>ionicframework.com/getting-started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Documentation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4" invalidUrl="" action="" tgtFrame="" tooltip="" history="1" highlightClick="0" endSnd="0"/>
              </a:rPr>
              <a:t>ionicframework.com/docs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Ionic Community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FORUMS:</a:t>
            </a:r>
            <a:r>
              <a:t> </a:t>
            </a:r>
            <a:r>
              <a:rPr>
                <a:hlinkClick r:id="rId5" invalidUrl="" action="" tgtFrame="" tooltip="" history="1" highlightClick="0" endSnd="0"/>
              </a:rPr>
              <a:t>forum.ionicframework.com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SLACK:</a:t>
            </a:r>
            <a:r>
              <a:t> </a:t>
            </a:r>
            <a:r>
              <a:rPr>
                <a:hlinkClick r:id="rId6" invalidUrl="" action="" tgtFrame="" tooltip="" history="1" highlightClick="0" endSnd="0"/>
              </a:rPr>
              <a:t>ionic-worldwide.slack.com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Meet Ups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MADISON:</a:t>
            </a:r>
            <a:r>
              <a:t> </a:t>
            </a:r>
            <a:r>
              <a:rPr>
                <a:hlinkClick r:id="rId7" invalidUrl="" action="" tgtFrame="" tooltip="" history="1" highlightClick="0" endSnd="0"/>
              </a:rPr>
              <a:t>meetup.com/Ionic-Madison/</a:t>
            </a:r>
          </a:p>
          <a:p>
            <a:pPr marL="444500" indent="-444500">
              <a:spcBef>
                <a:spcPts val="0"/>
              </a:spcBef>
              <a:buBlip>
                <a:blip r:embed="rId2"/>
              </a:buBlip>
              <a:defRPr sz="2600"/>
            </a:pPr>
            <a:r>
              <a:t>Contribute on GitHub</a:t>
            </a: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2000" u="sng">
                <a:solidFill>
                  <a:srgbClr val="FFFFFF"/>
                </a:solidFill>
                <a:effectLst/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r>
              <a:rPr>
                <a:hlinkClick r:id="rId8" invalidUrl="" action="" tgtFrame="" tooltip="" history="1" highlightClick="0" endSnd="0"/>
              </a:rPr>
              <a:t>github.com/driftyco/ionic</a:t>
            </a:r>
          </a:p>
        </p:txBody>
      </p:sp>
      <p:sp>
        <p:nvSpPr>
          <p:cNvPr id="358" name="Shape 3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59" name="pasted-image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04926" y="1355497"/>
            <a:ext cx="5520424" cy="64232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60" name="Shape 360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1" name="image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body" idx="14"/>
          </p:nvPr>
        </p:nvSpPr>
        <p:spPr>
          <a:xfrm>
            <a:off x="1270000" y="6807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Ionic Components</a:t>
            </a:r>
          </a:p>
        </p:txBody>
      </p:sp>
      <p:sp>
        <p:nvSpPr>
          <p:cNvPr id="364" name="Shape 3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850" y="2317799"/>
            <a:ext cx="7844465" cy="3479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66" name="Shape 366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(Let’s Build An App)</a:t>
            </a:r>
          </a:p>
        </p:txBody>
      </p:sp>
      <p:sp>
        <p:nvSpPr>
          <p:cNvPr id="367" name="Shape 36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6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5451" t="0" r="15451" b="0"/>
          <a:stretch>
            <a:fillRect/>
          </a:stretch>
        </p:blipFill>
        <p:spPr>
          <a:xfrm>
            <a:off x="7962346" y="2280840"/>
            <a:ext cx="4783444" cy="51920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71" name="Shape 37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Thank You!!! Questions???</a:t>
            </a:r>
          </a:p>
        </p:txBody>
      </p:sp>
      <p:sp>
        <p:nvSpPr>
          <p:cNvPr id="372" name="Shape 372"/>
          <p:cNvSpPr/>
          <p:nvPr>
            <p:ph type="body" sz="half" idx="1"/>
          </p:nvPr>
        </p:nvSpPr>
        <p:spPr>
          <a:xfrm>
            <a:off x="141933" y="2437740"/>
            <a:ext cx="7647482" cy="413597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You can access this presentation and app code here</a:t>
            </a:r>
          </a:p>
          <a:p>
            <a:pPr lvl="2" marL="0" indent="457200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https://github.com/milkcan/2015-MKE-CODECAMP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400"/>
            </a:pPr>
            <a:r>
              <a:t>Matthew 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t>@matt_ridley</a:t>
            </a:r>
          </a:p>
          <a:p>
            <a:pPr lvl="3" marL="0" indent="685800">
              <a:spcBef>
                <a:spcPts val="0"/>
              </a:spcBef>
              <a:buSzTx/>
              <a:buNone/>
              <a:defRPr sz="2400">
                <a:solidFill>
                  <a:srgbClr val="F4EFFF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matt@milkcan.io</a:t>
            </a:r>
          </a:p>
        </p:txBody>
      </p:sp>
      <p:sp>
        <p:nvSpPr>
          <p:cNvPr id="373" name="Shape 37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74" name="Shape 37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375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769735" y="1033115"/>
            <a:ext cx="9465330" cy="31601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2" name="Shape 172"/>
          <p:cNvSpPr/>
          <p:nvPr/>
        </p:nvSpPr>
        <p:spPr>
          <a:xfrm>
            <a:off x="1764836" y="5187988"/>
            <a:ext cx="9475128" cy="2806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3" name="Shape 17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74" name="Shape 174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7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9969" y="6972515"/>
            <a:ext cx="1963554" cy="589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77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2737" y="5413772"/>
            <a:ext cx="1172146" cy="10783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78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9970" y="5671516"/>
            <a:ext cx="1963554" cy="5628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79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3255" y="6983001"/>
            <a:ext cx="1963554" cy="490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80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71248" y="5559126"/>
            <a:ext cx="1697965" cy="7414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81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93776" y="7126909"/>
            <a:ext cx="1963554" cy="4450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2" name="Shape 182"/>
          <p:cNvSpPr/>
          <p:nvPr/>
        </p:nvSpPr>
        <p:spPr>
          <a:xfrm>
            <a:off x="5515915" y="4613436"/>
            <a:ext cx="1972970" cy="398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Silver Sponsors</a:t>
            </a:r>
          </a:p>
        </p:txBody>
      </p:sp>
      <p:pic>
        <p:nvPicPr>
          <p:cNvPr id="183" name="image1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81975" y="1207767"/>
            <a:ext cx="4604380" cy="288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49668" y="2164145"/>
            <a:ext cx="3900544" cy="1150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5" name="Shape 185"/>
          <p:cNvSpPr/>
          <p:nvPr/>
        </p:nvSpPr>
        <p:spPr>
          <a:xfrm>
            <a:off x="5560638" y="474057"/>
            <a:ext cx="1883524" cy="398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Gold Sponsors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873" y="898667"/>
            <a:ext cx="12295054" cy="691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13.png" descr="C:\thatConference\ThatConf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6689" y="1352563"/>
            <a:ext cx="9031422" cy="4150087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881903" y="5746846"/>
            <a:ext cx="11650312" cy="168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August 8th – 10th 2016</a:t>
            </a:r>
          </a:p>
          <a:p>
            <a:pPr>
              <a:defRPr sz="3500"/>
            </a:pPr>
            <a:r>
              <a:t>Kalahari Resort, Wisconsin Dells</a:t>
            </a:r>
          </a:p>
          <a:p>
            <a:pPr>
              <a:defRPr sz="3500"/>
            </a:pPr>
            <a:r>
              <a:t>http://www.ThatConference.com</a:t>
            </a:r>
          </a:p>
        </p:txBody>
      </p:sp>
      <p:sp>
        <p:nvSpPr>
          <p:cNvPr id="190" name="Shape 190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91" name="Shape 191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192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670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Who Is This Guy???</a:t>
            </a:r>
          </a:p>
        </p:txBody>
      </p:sp>
      <p:sp>
        <p:nvSpPr>
          <p:cNvPr id="196" name="Shape 196"/>
          <p:cNvSpPr/>
          <p:nvPr>
            <p:ph type="body" sz="half" idx="1"/>
          </p:nvPr>
        </p:nvSpPr>
        <p:spPr>
          <a:xfrm>
            <a:off x="787400" y="2768600"/>
            <a:ext cx="6078637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Matthew 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>
                <a:solidFill>
                  <a:srgbClr val="FFFFFF"/>
                </a:solidFill>
              </a:defRPr>
            </a:pPr>
            <a:r>
              <a:t>@matt_ridley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Co-Owner of Milk Can LLC        </a:t>
            </a:r>
            <a:r>
              <a:rPr>
                <a:solidFill>
                  <a:srgbClr val="FFFFFF"/>
                </a:solidFill>
              </a:rPr>
              <a:t>http://milkcan.io</a:t>
            </a:r>
          </a:p>
          <a:p>
            <a:pPr marL="444500" indent="-444500">
              <a:spcBef>
                <a:spcPts val="800"/>
              </a:spcBef>
              <a:buBlip>
                <a:blip r:embed="rId3"/>
              </a:buBlip>
              <a:defRPr sz="2700"/>
            </a:pPr>
            <a:r>
              <a:t> Experience Writing Apps for: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Alliance Laundry Systems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Polaris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Foot Locker </a:t>
            </a:r>
          </a:p>
          <a:p>
            <a:pPr lvl="2">
              <a:spcBef>
                <a:spcPts val="800"/>
              </a:spcBef>
              <a:buBlip>
                <a:blip r:embed="rId3"/>
              </a:buBlip>
              <a:defRPr sz="2700"/>
            </a:pPr>
            <a:r>
              <a:t>… and more</a:t>
            </a:r>
          </a:p>
        </p:txBody>
      </p:sp>
      <p:sp>
        <p:nvSpPr>
          <p:cNvPr id="197" name="Shape 197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sp>
        <p:nvSpPr>
          <p:cNvPr id="198" name="Shape 198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obile_platforms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2400300"/>
            <a:ext cx="5651500" cy="2387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Native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xfrm>
            <a:off x="787400" y="60203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Can utilize all of the OS and Hardware functionality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600"/>
            </a:pPr>
            <a:r>
              <a:t>Usually better performance</a:t>
            </a:r>
          </a:p>
        </p:txBody>
      </p:sp>
      <p:sp>
        <p:nvSpPr>
          <p:cNvPr id="204" name="Shape 204"/>
          <p:cNvSpPr/>
          <p:nvPr/>
        </p:nvSpPr>
        <p:spPr>
          <a:xfrm>
            <a:off x="693432" y="51702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205" name="Shape 205"/>
          <p:cNvSpPr/>
          <p:nvPr/>
        </p:nvSpPr>
        <p:spPr>
          <a:xfrm>
            <a:off x="6883400" y="60203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Expensive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Requires large or multiple teams to support each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Virtually no shared code or assets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Costs increase per platform</a:t>
            </a:r>
          </a:p>
          <a:p>
            <a:pPr marL="444500" indent="-444500" algn="l">
              <a:buSzPct val="30000"/>
              <a:buBlip>
                <a:blip r:embed="rId3"/>
              </a:buBlip>
              <a:defRPr sz="2600">
                <a:solidFill>
                  <a:srgbClr val="4DC3F0"/>
                </a:solidFill>
              </a:defRPr>
            </a:pPr>
            <a:r>
              <a:t>OS Versions can cause headaches (even on iOS!)</a:t>
            </a:r>
          </a:p>
        </p:txBody>
      </p:sp>
      <p:sp>
        <p:nvSpPr>
          <p:cNvPr id="206" name="Shape 206"/>
          <p:cNvSpPr/>
          <p:nvPr/>
        </p:nvSpPr>
        <p:spPr>
          <a:xfrm>
            <a:off x="6759829" y="51702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08" name="Shape 208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0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honegap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898" y="2195123"/>
            <a:ext cx="2241104" cy="22411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12" name="cordova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85" y="2219447"/>
            <a:ext cx="6427869" cy="191305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Going Hybrid (The Old Way)</a:t>
            </a:r>
          </a:p>
        </p:txBody>
      </p:sp>
      <p:sp>
        <p:nvSpPr>
          <p:cNvPr id="214" name="Shape 214"/>
          <p:cNvSpPr/>
          <p:nvPr>
            <p:ph type="body" sz="half" idx="1"/>
          </p:nvPr>
        </p:nvSpPr>
        <p:spPr>
          <a:xfrm>
            <a:off x="787400" y="55250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Low cost point to add additional platforms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Shared Code</a:t>
            </a:r>
          </a:p>
          <a:p>
            <a:pPr marL="444500" indent="-444500">
              <a:spcBef>
                <a:spcPts val="0"/>
              </a:spcBef>
              <a:buBlip>
                <a:blip r:embed="rId4"/>
              </a:buBlip>
              <a:defRPr sz="2600"/>
            </a:pPr>
            <a:r>
              <a:t>Does not require OS specific knowledge most of the time</a:t>
            </a:r>
          </a:p>
        </p:txBody>
      </p:sp>
      <p:sp>
        <p:nvSpPr>
          <p:cNvPr id="215" name="Shape 215"/>
          <p:cNvSpPr/>
          <p:nvPr/>
        </p:nvSpPr>
        <p:spPr>
          <a:xfrm>
            <a:off x="693432" y="46749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PROs</a:t>
            </a:r>
          </a:p>
        </p:txBody>
      </p:sp>
      <p:sp>
        <p:nvSpPr>
          <p:cNvPr id="216" name="Shape 216"/>
          <p:cNvSpPr/>
          <p:nvPr/>
        </p:nvSpPr>
        <p:spPr>
          <a:xfrm>
            <a:off x="6883400" y="55250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be hard to access and use OS and Hardware features 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Can appear sluggish (especially on older hardware)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Hard to Prevent the “Looks like a Website”</a:t>
            </a:r>
          </a:p>
          <a:p>
            <a:pPr marL="444500" indent="-444500" algn="l">
              <a:buSzPct val="30000"/>
              <a:buBlip>
                <a:blip r:embed="rId4"/>
              </a:buBlip>
              <a:defRPr sz="2600">
                <a:solidFill>
                  <a:srgbClr val="4DC3F0"/>
                </a:solidFill>
              </a:defRPr>
            </a:pPr>
            <a:r>
              <a:t>Non-Native look for one or more platforms</a:t>
            </a:r>
          </a:p>
        </p:txBody>
      </p:sp>
      <p:sp>
        <p:nvSpPr>
          <p:cNvPr id="217" name="Shape 217"/>
          <p:cNvSpPr/>
          <p:nvPr/>
        </p:nvSpPr>
        <p:spPr>
          <a:xfrm>
            <a:off x="6759829" y="46749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</a:t>
            </a:r>
          </a:p>
        </p:txBody>
      </p:sp>
      <p:sp>
        <p:nvSpPr>
          <p:cNvPr id="218" name="Shape 218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19" name="Shape 219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20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3"/>
          </p:nvPr>
        </p:nvSpPr>
        <p:spPr>
          <a:xfrm>
            <a:off x="1270000" y="6578600"/>
            <a:ext cx="10464800" cy="461366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>
              <a:defRPr>
                <a:solidFill>
                  <a:srgbClr val="4DC3F0"/>
                </a:solidFill>
              </a:defRPr>
            </a:lvl1pPr>
          </a:lstStyle>
          <a:p>
            <a:pPr/>
            <a:r>
              <a:t>(Really Good)</a:t>
            </a:r>
          </a:p>
        </p:txBody>
      </p:sp>
      <p:sp>
        <p:nvSpPr>
          <p:cNvPr id="223" name="Shape 223"/>
          <p:cNvSpPr/>
          <p:nvPr>
            <p:ph type="body" idx="14"/>
          </p:nvPr>
        </p:nvSpPr>
        <p:spPr>
          <a:xfrm>
            <a:off x="1270000" y="5918200"/>
            <a:ext cx="10464800" cy="6477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And then there was Ionic… and it was good.</a:t>
            </a:r>
          </a:p>
        </p:txBody>
      </p:sp>
      <p:pic>
        <p:nvPicPr>
          <p:cNvPr id="224" name="Ionitr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03" y="1313978"/>
            <a:ext cx="3963269" cy="3963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5" name="Shape 22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26" name="Shape 226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2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/>
            <a:r>
              <a:t>Meet Ionic</a:t>
            </a:r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xfrm>
            <a:off x="787400" y="2768600"/>
            <a:ext cx="5422900" cy="4216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Mobile Hybrid SDK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Extends Cordova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1,000,000+ Apps Created Through Ionic-CLI</a:t>
            </a:r>
          </a:p>
          <a:p>
            <a:pPr marL="444500" indent="-444500">
              <a:spcBef>
                <a:spcPts val="0"/>
              </a:spcBef>
              <a:buBlip>
                <a:blip r:embed="rId3"/>
              </a:buBlip>
              <a:defRPr sz="2800"/>
            </a:pPr>
            <a:r>
              <a:t>Release History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Alpha - Nov 2013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Beta - March 2014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Version 1.0 - May 2015</a:t>
            </a:r>
          </a:p>
          <a:p>
            <a:pPr lvl="1">
              <a:spcBef>
                <a:spcPts val="0"/>
              </a:spcBef>
              <a:buBlip>
                <a:blip r:embed="rId3"/>
              </a:buBlip>
              <a:defRPr sz="2800"/>
            </a:pPr>
            <a:r>
              <a:t>Currently on version 1.1</a:t>
            </a:r>
          </a:p>
        </p:txBody>
      </p:sp>
      <p:sp>
        <p:nvSpPr>
          <p:cNvPr id="232" name="Shape 232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33" name="Shape 233"/>
          <p:cNvSpPr/>
          <p:nvPr/>
        </p:nvSpPr>
        <p:spPr>
          <a:xfrm>
            <a:off x="10576610" y="9312047"/>
            <a:ext cx="196078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©2015 Milk Can LLC</a:t>
            </a:r>
          </a:p>
        </p:txBody>
      </p:sp>
      <p:pic>
        <p:nvPicPr>
          <p:cNvPr id="2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94" y="8079387"/>
            <a:ext cx="1873720" cy="1873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